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5" r:id="rId12"/>
    <p:sldId id="344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6" r:id="rId22"/>
    <p:sldId id="357" r:id="rId23"/>
    <p:sldId id="354" r:id="rId24"/>
    <p:sldId id="355" r:id="rId25"/>
  </p:sldIdLst>
  <p:sldSz cx="9144000" cy="6858000" type="screen4x3"/>
  <p:notesSz cx="7099300" cy="10234613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2" autoAdjust="0"/>
    <p:restoredTop sz="71236" autoAdjust="0"/>
  </p:normalViewPr>
  <p:slideViewPr>
    <p:cSldViewPr>
      <p:cViewPr varScale="1">
        <p:scale>
          <a:sx n="62" d="100"/>
          <a:sy n="62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fld id="{31555DB1-8736-42A3-B48D-2B08FB93332A}" type="datetimeFigureOut">
              <a:rPr lang="en-US" smtClean="0"/>
              <a:pPr/>
              <a:t>12/4/2014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3" y="9721110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4021295" y="9721110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5905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fld id="{0BDB199F-A56C-4049-BA04-1447030960FF}" type="datetimeFigureOut">
              <a:rPr lang="en-US" smtClean="0"/>
              <a:pPr/>
              <a:t>12/4/2014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0" tIns="49516" rIns="99030" bIns="49516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9030" tIns="49516" rIns="99030" bIns="49516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3" y="9721110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4021295" y="9721110"/>
            <a:ext cx="3076363" cy="511731"/>
          </a:xfrm>
          <a:prstGeom prst="rect">
            <a:avLst/>
          </a:prstGeom>
        </p:spPr>
        <p:txBody>
          <a:bodyPr vert="horz" lIns="99030" tIns="49516" rIns="99030" bIns="49516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95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Note:  This </a:t>
            </a:r>
            <a:r>
              <a:rPr lang="en-A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does not explain how to code, simply how to use the eBook tool.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You may move through the code books by navigation (exactly as you would if you were using the paper based code books).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As you make selections in the Code Books window the navigation bar changes to indicate where you are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For example the index and the code book page to which the index relates, and the standard relevant to the code which you are considering.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Top shows the code book for smoking the bottom the standard relating</a:t>
            </a:r>
            <a:r>
              <a:rPr lang="en-AU" baseline="0" dirty="0" smtClean="0"/>
              <a:t> to smoking</a:t>
            </a:r>
          </a:p>
          <a:p>
            <a:endParaRPr lang="en-AU" baseline="0" dirty="0" smtClean="0"/>
          </a:p>
          <a:p>
            <a:r>
              <a:rPr lang="en-AU" baseline="0" dirty="0" smtClean="0"/>
              <a:t>You must select the relevant window and search will show result in the selected window.</a:t>
            </a:r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dirty="0" smtClean="0"/>
              <a:t>Click to add author information</a:t>
            </a:r>
            <a:endParaRPr kumimoji="0"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fld id="{7CA34971-74EA-407F-9ADE-3FD573536810}" type="datetime1">
              <a:rPr kumimoji="0" lang="en-US" smtClean="0"/>
              <a:pPr/>
              <a:t>12/4/2014</a:t>
            </a:fld>
            <a:endParaRPr kumimoji="0"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pic>
        <p:nvPicPr>
          <p:cNvPr id="11" name="Picture 3" descr="C:\Users\Evelyn\Documents\Education\eHealth Education\E Health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8933" y="6237312"/>
            <a:ext cx="1605066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E1417DBB-6AB4-4E2B-B628-2E2E82FDF818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ECF7737B-57E7-460C-A0A4-3484C7DBDA4A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9DB7DD0C-B046-4C95-A6A6-2C4CC41136C7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7A98FF6D-3BAC-4875-8021-26994985A58A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9FFBE099-ADAF-417C-92BC-FFFA3266D511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5E7C4E5C-0EE7-4FCC-B5FA-608C01492DEE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sz="1200"/>
            </a:lvl1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4283189A-A75A-4325-B02C-D3EC5CA4EBE6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sz="1000"/>
            </a:lvl1pPr>
            <a:extLst/>
          </a:lstStyle>
          <a:p>
            <a:pPr algn="r"/>
            <a:fld id="{C17CDB33-6E10-44A4-A867-F866AB87AAD2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>
          <a:xfrm>
            <a:off x="6156176" y="6453336"/>
            <a:ext cx="659856" cy="384048"/>
          </a:xfrm>
        </p:spPr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pic>
        <p:nvPicPr>
          <p:cNvPr id="39" name="Picture 3" descr="C:\Users\Evelyn\Documents\Education\eHealth Education\E Health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626" y="6096819"/>
            <a:ext cx="1968374" cy="761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fld id="{5A9EECDD-266F-4092-85E1-88C3472F8818}" type="datetime1">
              <a:rPr kumimoji="0" lang="en-US" smtClean="0"/>
              <a:pPr/>
              <a:t>12/4/2014</a:t>
            </a:fld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267744" y="6477000"/>
            <a:ext cx="3733800" cy="304800"/>
          </a:xfrm>
        </p:spPr>
        <p:txBody>
          <a:bodyPr/>
          <a:lstStyle>
            <a:lvl1pPr eaLnBrk="1" latinLnBrk="0" hangingPunct="1">
              <a:defRPr kumimoji="0">
                <a:solidFill>
                  <a:schemeClr val="bg1"/>
                </a:solidFill>
              </a:defRPr>
            </a:lvl1pPr>
            <a:extLst/>
          </a:lstStyle>
          <a:p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039644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pic>
        <p:nvPicPr>
          <p:cNvPr id="12" name="Picture 3" descr="C:\Users\Evelyn\Documents\Education\eHealth Education\E Health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130" y="6096819"/>
            <a:ext cx="1968374" cy="761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86ED4A22-0F41-4B74-AFCA-68AD8CCAA630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8B10EE69-38A8-4F76-A54F-2CE74194320E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671736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0" hangingPunct="1">
              <a:defRPr kumimoji="0" sz="32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1124744"/>
            <a:ext cx="8077200" cy="511256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1" hangingPunct="1"/>
            <a:r>
              <a:rPr lang="en-US" dirty="0" smtClean="0"/>
              <a:t>Click to edit Master text styles</a:t>
            </a:r>
          </a:p>
          <a:p>
            <a:pPr lvl="1" eaLnBrk="1" latinLnBrk="1" hangingPunct="1"/>
            <a:r>
              <a:rPr lang="en-US" dirty="0" smtClean="0"/>
              <a:t>Second level</a:t>
            </a:r>
          </a:p>
          <a:p>
            <a:pPr lvl="2" eaLnBrk="1" latinLnBrk="1" hangingPunct="1"/>
            <a:r>
              <a:rPr lang="en-US" dirty="0" smtClean="0"/>
              <a:t>Third level</a:t>
            </a:r>
          </a:p>
          <a:p>
            <a:pPr lvl="3" eaLnBrk="1" latinLnBrk="1" hangingPunct="1"/>
            <a:r>
              <a:rPr lang="en-US" dirty="0" smtClean="0"/>
              <a:t>Fourth level</a:t>
            </a:r>
          </a:p>
          <a:p>
            <a:pPr lvl="4" eaLnBrk="1" latinLnBrk="1" hangingPunct="1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7C2AB0FA-9D76-40BD-8206-77D798F20D04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179512" y="6453336"/>
            <a:ext cx="990600" cy="304800"/>
          </a:xfrm>
        </p:spPr>
        <p:txBody>
          <a:bodyPr/>
          <a:lstStyle>
            <a:lvl1pPr>
              <a:defRPr sz="1200" b="1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523D98B8-0CB0-4288-8754-4DA193852A45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6E304C7E-61B1-428E-8E42-E29F0B26A6AD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05E1F847-4E6C-47DE-9B1E-1AABC0C5A146}" type="datetime1">
              <a:rPr kumimoji="0" lang="en-US" smtClean="0"/>
              <a:pPr algn="r"/>
              <a:t>12/4/2014</a:t>
            </a:fld>
            <a:endParaRPr kumimoji="0" lang="en-US" dirty="0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1" hangingPunct="1"/>
            <a:r>
              <a:rPr kumimoji="0" lang="en-US" smtClean="0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1" hangingPunct="1"/>
            <a:r>
              <a:rPr kumimoji="0" lang="en-US" smtClean="0"/>
              <a:t>Click to edit Master text styles</a:t>
            </a:r>
          </a:p>
          <a:p>
            <a:pPr lvl="1" eaLnBrk="1" latinLnBrk="1" hangingPunct="1"/>
            <a:r>
              <a:rPr kumimoji="0" lang="en-US" smtClean="0"/>
              <a:t>Second level</a:t>
            </a:r>
          </a:p>
          <a:p>
            <a:pPr lvl="2" eaLnBrk="1" latinLnBrk="1" hangingPunct="1"/>
            <a:r>
              <a:rPr kumimoji="0" lang="en-US" smtClean="0"/>
              <a:t>Third level</a:t>
            </a:r>
          </a:p>
          <a:p>
            <a:pPr lvl="3" eaLnBrk="1" latinLnBrk="1" hangingPunct="1"/>
            <a:r>
              <a:rPr kumimoji="0" lang="en-US" smtClean="0"/>
              <a:t>Fourth level</a:t>
            </a:r>
          </a:p>
          <a:p>
            <a:pPr lvl="4" eaLnBrk="1" latinLnBrk="1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94CA90F1-D846-49EC-970B-F6273527226B}" type="datetime1">
              <a:rPr kumimoji="0" lang="en-US" smtClean="0"/>
              <a:pPr algn="r"/>
              <a:t>12/4/2014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139084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00"/>
            </a:lvl1pPr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339752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000">
                <a:solidFill>
                  <a:sysClr val="windowText" lastClr="000000"/>
                </a:solidFill>
              </a:defRPr>
            </a:lvl1pPr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  <p:pic>
        <p:nvPicPr>
          <p:cNvPr id="13" name="Picture 3" descr="C:\Users\Evelyn\Documents\Education\eHealth Education\E Health Logo.jpg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140130" y="6096819"/>
            <a:ext cx="1968374" cy="761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8129614" cy="533400"/>
          </a:xfrm>
        </p:spPr>
        <p:txBody>
          <a:bodyPr>
            <a:normAutofit/>
          </a:bodyPr>
          <a:lstStyle>
            <a:extLst/>
          </a:lstStyle>
          <a:p>
            <a:r>
              <a:rPr lang="en-US" dirty="0" smtClean="0"/>
              <a:t>Prepared by:  Heather Grain</a:t>
            </a:r>
            <a:endParaRPr lang="en-US" dirty="0"/>
          </a:p>
        </p:txBody>
      </p:sp>
      <p:pic>
        <p:nvPicPr>
          <p:cNvPr id="12" name="Picture 3" descr="C:\Users\Evelyn\Documents\Education\eHealth Education\E Health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244" y="4752528"/>
            <a:ext cx="5143036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452320" y="6237312"/>
            <a:ext cx="1691680" cy="6206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88640"/>
            <a:ext cx="69847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 smtClean="0">
                <a:solidFill>
                  <a:schemeClr val="bg1"/>
                </a:solidFill>
                <a:latin typeface="Georgia" pitchFamily="18" charset="0"/>
              </a:rPr>
              <a:t>Introduction to the</a:t>
            </a:r>
          </a:p>
          <a:p>
            <a:pPr algn="ctr"/>
            <a:endParaRPr lang="en-AU" sz="32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/>
            <a:r>
              <a:rPr lang="en-AU" sz="3200" dirty="0" err="1" smtClean="0">
                <a:solidFill>
                  <a:schemeClr val="bg1"/>
                </a:solidFill>
                <a:latin typeface="Georgia" pitchFamily="18" charset="0"/>
              </a:rPr>
              <a:t>TurboCoder</a:t>
            </a:r>
            <a:endParaRPr lang="en-AU" sz="32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/>
            <a:endParaRPr lang="en-AU" sz="32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/>
            <a:endParaRPr lang="en-AU" sz="48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/>
            <a:r>
              <a:rPr lang="en-AU" sz="2000" dirty="0" smtClean="0">
                <a:solidFill>
                  <a:schemeClr val="bg1"/>
                </a:solidFill>
                <a:latin typeface="Georgia" pitchFamily="18" charset="0"/>
              </a:rPr>
              <a:t>June 2014</a:t>
            </a:r>
            <a:endParaRPr lang="en-AU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The Main Screen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/>
          </p:nvPr>
        </p:nvSpPr>
        <p:spPr>
          <a:xfrm>
            <a:off x="323528" y="1124744"/>
            <a:ext cx="2250976" cy="5112568"/>
          </a:xfrm>
        </p:spPr>
        <p:txBody>
          <a:bodyPr/>
          <a:lstStyle/>
          <a:p>
            <a:r>
              <a:rPr lang="en-AU" dirty="0" smtClean="0"/>
              <a:t>Menu Bar</a:t>
            </a:r>
          </a:p>
          <a:p>
            <a:r>
              <a:rPr lang="en-AU" sz="2000" dirty="0" smtClean="0"/>
              <a:t>Supports searching and use of features of the tool.</a:t>
            </a:r>
            <a:endParaRPr lang="en-A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24744"/>
            <a:ext cx="5695555" cy="508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339752" y="980728"/>
            <a:ext cx="60486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Searching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The Menu Bar includes a search section</a:t>
            </a:r>
          </a:p>
          <a:p>
            <a:r>
              <a:rPr lang="en-AU" dirty="0" smtClean="0"/>
              <a:t>And</a:t>
            </a:r>
          </a:p>
          <a:p>
            <a:r>
              <a:rPr lang="en-AU" dirty="0" smtClean="0"/>
              <a:t>A search drop down menu with hot keys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9421688" cy="51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691680" y="1196752"/>
            <a:ext cx="460851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4005064"/>
            <a:ext cx="22098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Search Type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24744"/>
            <a:ext cx="8299648" cy="5112568"/>
          </a:xfrm>
        </p:spPr>
        <p:txBody>
          <a:bodyPr>
            <a:normAutofit/>
          </a:bodyPr>
          <a:lstStyle/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Lead terms - the key (first level) entries in the index books.   </a:t>
            </a:r>
          </a:p>
          <a:p>
            <a:r>
              <a:rPr lang="en-AU" dirty="0" smtClean="0"/>
              <a:t>Everywhere – the term anywhere in the code books.</a:t>
            </a:r>
          </a:p>
          <a:p>
            <a:r>
              <a:rPr lang="en-AU" dirty="0" smtClean="0"/>
              <a:t>Code – the code in the tabular lists of the code books</a:t>
            </a:r>
          </a:p>
          <a:p>
            <a:r>
              <a:rPr lang="en-AU" dirty="0" smtClean="0"/>
              <a:t>Standards Numbers – code standards in the Australian Coding Standards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729" y="1052736"/>
            <a:ext cx="978588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Searching for…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24744"/>
            <a:ext cx="6571456" cy="5112568"/>
          </a:xfrm>
        </p:spPr>
        <p:txBody>
          <a:bodyPr>
            <a:normAutofit/>
          </a:bodyPr>
          <a:lstStyle/>
          <a:p>
            <a:endParaRPr lang="en-AU" dirty="0" smtClean="0"/>
          </a:p>
          <a:p>
            <a:r>
              <a:rPr lang="en-AU" dirty="0" smtClean="0"/>
              <a:t>Enter a term or code in the ‘for’ section the system will look for that term using which ever search type you have selected.</a:t>
            </a:r>
          </a:p>
          <a:p>
            <a:endParaRPr lang="en-AU" dirty="0" smtClean="0"/>
          </a:p>
          <a:p>
            <a:r>
              <a:rPr lang="en-AU" dirty="0" smtClean="0"/>
              <a:t>The search will also display options as you to select from as you enter the text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05" y="1052736"/>
            <a:ext cx="86985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348880"/>
            <a:ext cx="22193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Search – other functions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24744"/>
            <a:ext cx="8299648" cy="5112568"/>
          </a:xfrm>
        </p:spPr>
        <p:txBody>
          <a:bodyPr>
            <a:normAutofit/>
          </a:bodyPr>
          <a:lstStyle/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Right search arrow – will go to the next occurrence meeting the search criteria</a:t>
            </a:r>
          </a:p>
          <a:p>
            <a:endParaRPr lang="en-AU" dirty="0" smtClean="0"/>
          </a:p>
          <a:p>
            <a:r>
              <a:rPr lang="en-AU" dirty="0" smtClean="0"/>
              <a:t>Left search arrow – will go the previous occurrence meeting the search criteria</a:t>
            </a:r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05" y="1052736"/>
            <a:ext cx="86985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Changing the display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There are 4 different views.  These views allow you to see different pages of the code book at the same time.  </a:t>
            </a:r>
          </a:p>
          <a:p>
            <a:endParaRPr lang="en-AU" dirty="0" smtClean="0"/>
          </a:p>
          <a:p>
            <a:r>
              <a:rPr lang="en-AU" dirty="0" smtClean="0"/>
              <a:t>You may see 1,2,3,or 4 windows of the code books.  The navigation bar will show navigation for the selected window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084" y="1052736"/>
            <a:ext cx="196656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1979712" y="1340768"/>
            <a:ext cx="72008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316416" cy="6509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Freezing Table Headings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In an index table – click on the table window and then the Freeze Icon in the menu (above)</a:t>
            </a:r>
          </a:p>
          <a:p>
            <a:r>
              <a:rPr lang="en-AU" dirty="0" smtClean="0"/>
              <a:t>This will </a:t>
            </a:r>
          </a:p>
          <a:p>
            <a:r>
              <a:rPr lang="en-AU" dirty="0" smtClean="0"/>
              <a:t>freeze the </a:t>
            </a:r>
          </a:p>
          <a:p>
            <a:r>
              <a:rPr lang="en-AU" dirty="0" smtClean="0"/>
              <a:t>headings and </a:t>
            </a:r>
          </a:p>
          <a:p>
            <a:r>
              <a:rPr lang="en-AU" dirty="0" smtClean="0"/>
              <a:t>you can scroll</a:t>
            </a:r>
          </a:p>
          <a:p>
            <a:r>
              <a:rPr lang="en-AU" dirty="0" smtClean="0"/>
              <a:t>through the</a:t>
            </a:r>
          </a:p>
          <a:p>
            <a:r>
              <a:rPr lang="en-AU" dirty="0" smtClean="0"/>
              <a:t>table.  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3114675"/>
            <a:ext cx="67151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196656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3203848" y="1340768"/>
            <a:ext cx="72008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51520" y="404664"/>
            <a:ext cx="8077200" cy="671736"/>
          </a:xfrm>
        </p:spPr>
        <p:txBody>
          <a:bodyPr/>
          <a:lstStyle/>
          <a:p>
            <a:r>
              <a:rPr lang="en-AU" dirty="0" smtClean="0"/>
              <a:t>Making Notes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AU" dirty="0" smtClean="0"/>
              <a:t>You can add comments, reference documents and coding rule notes to the tool.</a:t>
            </a:r>
          </a:p>
          <a:p>
            <a:endParaRPr lang="en-AU" dirty="0" smtClean="0"/>
          </a:p>
          <a:p>
            <a:r>
              <a:rPr lang="en-AU" dirty="0" smtClean="0"/>
              <a:t>Notes establish a ‘pad’ of comments and documents which can be added and edited.</a:t>
            </a:r>
          </a:p>
          <a:p>
            <a:endParaRPr lang="en-AU" dirty="0" smtClean="0"/>
          </a:p>
          <a:p>
            <a:r>
              <a:rPr lang="en-AU" dirty="0" smtClean="0"/>
              <a:t>The icon circled opens all notes for review or update.  </a:t>
            </a:r>
          </a:p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32656"/>
            <a:ext cx="35623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355976" y="260648"/>
            <a:ext cx="72008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				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Adding a note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32656"/>
            <a:ext cx="35623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5004048" y="260648"/>
            <a:ext cx="72008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412776"/>
            <a:ext cx="28003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304800" y="1124744"/>
            <a:ext cx="5419328" cy="51125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sz="2800" kern="0" dirty="0" smtClean="0"/>
              <a:t>Type your notes in the top section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may add content from the </a:t>
            </a:r>
            <a:r>
              <a:rPr lang="en-AU" sz="2800" kern="0" dirty="0" smtClean="0"/>
              <a:t>internet, attach files etc – click on the action button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AU" sz="2800" kern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sz="2800" kern="0" dirty="0" smtClean="0"/>
              <a:t>Scissors can cut notes, you may copy them and email them using the other icons in the menu bar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Outline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AU" dirty="0" smtClean="0"/>
              <a:t>   Getting Started with the </a:t>
            </a:r>
            <a:r>
              <a:rPr lang="en-AU" dirty="0" err="1" smtClean="0"/>
              <a:t>TurboCoder</a:t>
            </a:r>
            <a:endParaRPr lang="en-AU" dirty="0" smtClean="0"/>
          </a:p>
          <a:p>
            <a:pPr>
              <a:buFont typeface="Arial" pitchFamily="34" charset="0"/>
              <a:buChar char="•"/>
            </a:pPr>
            <a:r>
              <a:rPr lang="en-AU" dirty="0" smtClean="0"/>
              <a:t>   The </a:t>
            </a:r>
            <a:r>
              <a:rPr lang="en-AU" dirty="0" err="1" smtClean="0"/>
              <a:t>TurboCoder</a:t>
            </a:r>
            <a:r>
              <a:rPr lang="en-AU" dirty="0" smtClean="0"/>
              <a:t> Main Screen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/>
              <a:t>   Searching for codes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/>
              <a:t>   Changing the display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/>
              <a:t>   Making Notes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/>
              <a:t>   Other Features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What does a note look like?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AU" dirty="0" smtClean="0"/>
              <a:t>A note is seen as a small piece of paper icon next to the content with which it is associated.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420888"/>
            <a:ext cx="33909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Other navigation features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24744"/>
            <a:ext cx="4411216" cy="5112568"/>
          </a:xfrm>
        </p:spPr>
        <p:txBody>
          <a:bodyPr/>
          <a:lstStyle/>
          <a:p>
            <a:r>
              <a:rPr lang="en-AU" dirty="0" smtClean="0"/>
              <a:t>Back Arrow – Main menu - </a:t>
            </a:r>
            <a:r>
              <a:rPr lang="en-AU" sz="2400" dirty="0" smtClean="0"/>
              <a:t>takes you back one screen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Tree – pruning tool</a:t>
            </a:r>
          </a:p>
          <a:p>
            <a:r>
              <a:rPr lang="en-AU" sz="2400" dirty="0" smtClean="0"/>
              <a:t>This tool modifies the navigation view to show the whole tree or just the hierarchy within which you are currently looking.</a:t>
            </a:r>
          </a:p>
          <a:p>
            <a:r>
              <a:rPr lang="en-AU" sz="2400" dirty="0" smtClean="0"/>
              <a:t>The view on the left is a pruned view for Z72.1 alcohol use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60648"/>
            <a:ext cx="1467711" cy="85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0075" y="1052736"/>
            <a:ext cx="4733925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Other Features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AU" dirty="0" smtClean="0"/>
              <a:t>Zoom in and out using the 100% view icon,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The print preview icon is in the middle</a:t>
            </a:r>
          </a:p>
          <a:p>
            <a:endParaRPr lang="en-AU" dirty="0" smtClean="0"/>
          </a:p>
          <a:p>
            <a:r>
              <a:rPr lang="en-AU" dirty="0" smtClean="0"/>
              <a:t>The print page icon or print selection are managed using the printer icon.</a:t>
            </a:r>
          </a:p>
          <a:p>
            <a:endParaRPr lang="en-AU" dirty="0" smtClean="0"/>
          </a:p>
          <a:p>
            <a:r>
              <a:rPr lang="en-AU" dirty="0" smtClean="0"/>
              <a:t>These operate in the same manner as other software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32656"/>
            <a:ext cx="22098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Questions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AU" dirty="0" smtClean="0"/>
              <a:t>Contact:</a:t>
            </a:r>
          </a:p>
          <a:p>
            <a:endParaRPr lang="en-AU" dirty="0" smtClean="0"/>
          </a:p>
          <a:p>
            <a:r>
              <a:rPr lang="en-AU" dirty="0" smtClean="0"/>
              <a:t>	Heather Grain</a:t>
            </a:r>
          </a:p>
          <a:p>
            <a:r>
              <a:rPr lang="en-AU" dirty="0" smtClean="0"/>
              <a:t>	0413 155 105</a:t>
            </a:r>
          </a:p>
          <a:p>
            <a:r>
              <a:rPr lang="en-AU" dirty="0" smtClean="0"/>
              <a:t>	h.grain@ehe.edu.au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Getting Started 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AU" dirty="0" smtClean="0"/>
              <a:t>The Icon </a:t>
            </a:r>
          </a:p>
          <a:p>
            <a:endParaRPr lang="en-AU" dirty="0" smtClean="0"/>
          </a:p>
          <a:p>
            <a:r>
              <a:rPr lang="en-AU" dirty="0" smtClean="0"/>
              <a:t>Right Click features:</a:t>
            </a:r>
          </a:p>
          <a:p>
            <a:r>
              <a:rPr lang="en-AU" dirty="0" smtClean="0"/>
              <a:t>	Size – tiny,  small, medium, large</a:t>
            </a:r>
          </a:p>
          <a:p>
            <a:r>
              <a:rPr lang="en-AU" dirty="0" smtClean="0"/>
              <a:t>	Automatic start up</a:t>
            </a:r>
          </a:p>
          <a:p>
            <a:r>
              <a:rPr lang="en-AU" dirty="0" smtClean="0"/>
              <a:t>Single Click – opens the </a:t>
            </a:r>
            <a:r>
              <a:rPr lang="en-AU" dirty="0" err="1" smtClean="0"/>
              <a:t>TurboCoder</a:t>
            </a:r>
            <a:r>
              <a:rPr lang="en-AU" dirty="0" smtClean="0"/>
              <a:t> 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24744"/>
            <a:ext cx="8640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The Main Screen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/>
          </p:nvPr>
        </p:nvSpPr>
        <p:spPr>
          <a:xfrm>
            <a:off x="323528" y="1124744"/>
            <a:ext cx="2250976" cy="5112568"/>
          </a:xfrm>
        </p:spPr>
        <p:txBody>
          <a:bodyPr/>
          <a:lstStyle/>
          <a:p>
            <a:endParaRPr lang="en-AU" dirty="0" smtClean="0"/>
          </a:p>
          <a:p>
            <a:r>
              <a:rPr lang="en-AU" dirty="0" smtClean="0"/>
              <a:t>Code Book Window - </a:t>
            </a:r>
          </a:p>
          <a:p>
            <a:r>
              <a:rPr lang="en-AU" sz="2400" dirty="0" smtClean="0"/>
              <a:t>shows the actual content</a:t>
            </a:r>
            <a:r>
              <a:rPr lang="en-AU" dirty="0" smtClean="0"/>
              <a:t> </a:t>
            </a:r>
            <a:r>
              <a:rPr lang="en-AU" sz="2400" dirty="0" smtClean="0"/>
              <a:t>what you would see if you opened a page in the paper books.</a:t>
            </a:r>
            <a:endParaRPr lang="en-A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24744"/>
            <a:ext cx="5695555" cy="508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4211960" y="1484784"/>
            <a:ext cx="4032448" cy="48245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The Main Screen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/>
          </p:nvPr>
        </p:nvSpPr>
        <p:spPr>
          <a:xfrm>
            <a:off x="323528" y="1124744"/>
            <a:ext cx="2250976" cy="5112568"/>
          </a:xfrm>
        </p:spPr>
        <p:txBody>
          <a:bodyPr/>
          <a:lstStyle/>
          <a:p>
            <a:r>
              <a:rPr lang="en-AU" dirty="0" smtClean="0"/>
              <a:t>Navigation Window – </a:t>
            </a:r>
          </a:p>
          <a:p>
            <a:r>
              <a:rPr lang="en-AU" sz="2000" dirty="0" smtClean="0"/>
              <a:t>Shows where you are in the books, or to select to go to a specific book or chapter</a:t>
            </a:r>
            <a:endParaRPr lang="en-A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24744"/>
            <a:ext cx="5695555" cy="508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267744" y="1340768"/>
            <a:ext cx="2016224" cy="16561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The Main Screen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/>
          </p:nvPr>
        </p:nvSpPr>
        <p:spPr>
          <a:xfrm>
            <a:off x="323528" y="1124744"/>
            <a:ext cx="2250976" cy="5112568"/>
          </a:xfrm>
        </p:spPr>
        <p:txBody>
          <a:bodyPr/>
          <a:lstStyle/>
          <a:p>
            <a:r>
              <a:rPr lang="en-AU" dirty="0" smtClean="0"/>
              <a:t>Menu Bar</a:t>
            </a:r>
          </a:p>
          <a:p>
            <a:r>
              <a:rPr lang="en-AU" sz="2000" dirty="0" smtClean="0"/>
              <a:t>Supports searching and use of features of the tool.</a:t>
            </a:r>
            <a:endParaRPr lang="en-A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24744"/>
            <a:ext cx="5695555" cy="508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339752" y="980728"/>
            <a:ext cx="60486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Navigation Window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AU" dirty="0" smtClean="0"/>
              <a:t>Starting Point 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/>
              <a:t>List of the books and content and 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/>
              <a:t> Help in using the tool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140968"/>
            <a:ext cx="4233909" cy="256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Navigating 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24744"/>
            <a:ext cx="5491336" cy="5112568"/>
          </a:xfrm>
        </p:spPr>
        <p:txBody>
          <a:bodyPr/>
          <a:lstStyle/>
          <a:p>
            <a:r>
              <a:rPr lang="en-AU" dirty="0" smtClean="0"/>
              <a:t>Click to open +</a:t>
            </a:r>
          </a:p>
          <a:p>
            <a:r>
              <a:rPr lang="en-AU" dirty="0" smtClean="0"/>
              <a:t>Click to close –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0"/>
            <a:ext cx="2543175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Automatic Navigation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24744"/>
            <a:ext cx="2467000" cy="5112568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AU" dirty="0" smtClean="0"/>
              <a:t>As you make selections in the Code Books window the navigation bar changes to indicate where you are.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56D3EEF-DE4E-429D-8EC4-DDC531AFF587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008112"/>
            <a:ext cx="5771957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tchbook">
  <a:themeElements>
    <a:clrScheme name="Custom 12">
      <a:dk1>
        <a:srgbClr val="262626"/>
      </a:dk1>
      <a:lt1>
        <a:sysClr val="window" lastClr="FFFFFF"/>
      </a:lt1>
      <a:dk2>
        <a:srgbClr val="262626"/>
      </a:dk2>
      <a:lt2>
        <a:srgbClr val="EEECE1"/>
      </a:lt2>
      <a:accent1>
        <a:srgbClr val="5C5C5C"/>
      </a:accent1>
      <a:accent2>
        <a:srgbClr val="A0BD60"/>
      </a:accent2>
      <a:accent3>
        <a:srgbClr val="76923C"/>
      </a:accent3>
      <a:accent4>
        <a:srgbClr val="7B973E"/>
      </a:accent4>
      <a:accent5>
        <a:srgbClr val="3F0040"/>
      </a:accent5>
      <a:accent6>
        <a:srgbClr val="A5A5A5"/>
      </a:accent6>
      <a:hlink>
        <a:srgbClr val="FF0000"/>
      </a:hlink>
      <a:folHlink>
        <a:srgbClr val="49442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C87CFE-642B-4AB0-BDFB-C5D4996E96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Pitchbook</Template>
  <TotalTime>0</TotalTime>
  <Words>767</Words>
  <Application>Microsoft Office PowerPoint</Application>
  <PresentationFormat>On-screen Show (4:3)</PresentationFormat>
  <Paragraphs>158</Paragraphs>
  <Slides>23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Pitchbook</vt:lpstr>
      <vt:lpstr>Prepared by:  Heather Grain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    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2012-07-13T10:37:19Z</dcterms:created>
  <dcterms:modified xsi:type="dcterms:W3CDTF">2014-12-04T04:05:16Z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TC101769289990</vt:lpwstr>
  </property>
</Properties>
</file>